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83" r:id="rId1"/>
  </p:sldMasterIdLst>
  <p:notesMasterIdLst>
    <p:notesMasterId r:id="rId11"/>
  </p:notesMasterIdLst>
  <p:sldIdLst>
    <p:sldId id="256" r:id="rId2"/>
    <p:sldId id="262" r:id="rId3"/>
    <p:sldId id="263" r:id="rId4"/>
    <p:sldId id="264" r:id="rId5"/>
    <p:sldId id="265" r:id="rId6"/>
    <p:sldId id="266" r:id="rId7"/>
    <p:sldId id="267" r:id="rId8"/>
    <p:sldId id="268" r:id="rId9"/>
    <p:sldId id="269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CC"/>
    <a:srgbClr val="FFCC99"/>
    <a:srgbClr val="FFE3E3"/>
    <a:srgbClr val="CCCCFF"/>
    <a:srgbClr val="F6D4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353"/>
  </p:normalViewPr>
  <p:slideViewPr>
    <p:cSldViewPr snapToGrid="0" snapToObjects="1">
      <p:cViewPr varScale="1">
        <p:scale>
          <a:sx n="116" d="100"/>
          <a:sy n="116" d="100"/>
        </p:scale>
        <p:origin x="354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94F9AF-F1D1-4252-B4EA-4A8E1168BC1C}" type="datetimeFigureOut">
              <a:rPr lang="en-US" smtClean="0"/>
              <a:t>4/28/2022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BA48C9-3F0B-4F67-943E-E4157E9BE1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9875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C77DC-D64B-4C28-B745-D2E4AD3D06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8949D1-3DB1-4CD4-A706-58CA2495D8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8B70B2-63C8-4198-9188-7BC18B4BD2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76DB7-6613-EB4F-BB60-A3D4CE948372}" type="datetimeFigureOut">
              <a:rPr lang="en-US" smtClean="0"/>
              <a:t>4/28/2022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79F33A-874B-42C0-9D82-ADD5088941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D93B8C-1E16-4C8C-9CA3-A2AAEB22C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89DBB-94F6-AB40-B439-CE7C5765AF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4125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FC0101-E0C9-4465-9333-9C64BF1AC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B12208-BAB7-464F-9874-663F9DDC09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4F777F-8F30-4985-B31E-8E687ADAFE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76DB7-6613-EB4F-BB60-A3D4CE948372}" type="datetimeFigureOut">
              <a:rPr lang="en-US" smtClean="0"/>
              <a:t>4/28/2022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6E277F-7B40-4A04-825E-60DF7DC77D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F926C9-F908-4668-9115-BC8AD03A1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89DBB-94F6-AB40-B439-CE7C5765AF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0385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91E99C4-A62D-4BCF-B501-4A6E4AE95F9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A76E7C-A69A-480D-B2B2-A14D7B159E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70DACF-68CB-41F5-8F06-ACC66BF220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76DB7-6613-EB4F-BB60-A3D4CE948372}" type="datetimeFigureOut">
              <a:rPr lang="en-US" smtClean="0"/>
              <a:t>4/28/2022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2065DB-5074-4943-A66A-7B577071F9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E4EE5B-A00D-4BCC-AB6F-C32FACED30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89DBB-94F6-AB40-B439-CE7C5765AF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3053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ECB9D3-4F1A-469F-B464-1BCF3D97F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BE498C-3BF6-4511-A360-98AB1FC304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B1F985-841D-425F-9FEA-794C97DCBF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76DB7-6613-EB4F-BB60-A3D4CE948372}" type="datetimeFigureOut">
              <a:rPr lang="en-US" smtClean="0"/>
              <a:t>4/28/2022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CDD8A7-1CD2-4450-873B-0B89DA54A8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894218-D6C7-4076-844E-2AD57A8078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89DBB-94F6-AB40-B439-CE7C5765AF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7797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0D3B7-9A0A-47A9-A640-8E6E8A8553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B68DE3-404F-4C71-B92A-FCD495F4EC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0D3F1A-CFC1-4E27-8F9A-46384D0C30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76DB7-6613-EB4F-BB60-A3D4CE948372}" type="datetimeFigureOut">
              <a:rPr lang="en-US" smtClean="0"/>
              <a:t>4/28/2022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8DF079-8441-4909-A5EB-22FE4718E5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0BDA73-559C-4B3F-A1EC-7DFD7A5D4F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89DBB-94F6-AB40-B439-CE7C5765AF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3862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8B5ED7-F0D5-4B0B-81B8-19909FB76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722A5A-1027-4F32-978D-20DDE58F40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A8D2DF-E310-4391-B509-DD7732F2CA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38EE7B-B145-4541-A230-785FF8588C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76DB7-6613-EB4F-BB60-A3D4CE948372}" type="datetimeFigureOut">
              <a:rPr lang="en-US" smtClean="0"/>
              <a:t>4/28/2022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B8D7AA-B1AB-44AC-9251-5EC81635BE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08D9E2-6DB5-4026-BD6B-C652AFB4DB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89DBB-94F6-AB40-B439-CE7C5765AF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4283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F5A8F1-257F-4D68-9493-D7FAB7CCD2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990EAC-12F6-414E-AC43-9F10D7C1AE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492A16-92E3-419E-8F2F-21F6155312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AF6B17-E7DE-4590-BCCC-E889403295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4A2B5DF-9228-4583-8933-994E2195ED6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3EE48EA-FDC1-4B58-BB59-C490C9B37F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76DB7-6613-EB4F-BB60-A3D4CE948372}" type="datetimeFigureOut">
              <a:rPr lang="en-US" smtClean="0"/>
              <a:t>4/28/2022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94AC14B-EE90-455B-8108-15050F814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1731395-A64F-44F6-BEB9-F6D08E1B5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89DBB-94F6-AB40-B439-CE7C5765AF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1600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059A70-883C-4410-909A-B88408343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ECC96F-B205-42B5-9168-D1A8370281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76DB7-6613-EB4F-BB60-A3D4CE948372}" type="datetimeFigureOut">
              <a:rPr lang="en-US" smtClean="0"/>
              <a:t>4/28/2022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50624C-61A3-4A4A-8511-4CE7E64E89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A80A31-666F-4629-9AE5-25B017EA4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89DBB-94F6-AB40-B439-CE7C5765AF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2574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C56D20-B99F-4A2A-97C6-918942863A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76DB7-6613-EB4F-BB60-A3D4CE948372}" type="datetimeFigureOut">
              <a:rPr lang="en-US" smtClean="0"/>
              <a:t>4/28/2022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C09C990-68E8-447F-9481-0852EDC7C4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4D08F8-4120-4476-BA2B-BD0F5FEB5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89DBB-94F6-AB40-B439-CE7C5765AF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6568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B47635-F558-4943-B4A2-9C4F04AE95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D7470E-C258-4557-9CE6-EA75245FC8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5C1B18-DD60-40AB-8C83-18E58E9DD6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D0C29F-CC74-416D-809B-B60DCFF7A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76DB7-6613-EB4F-BB60-A3D4CE948372}" type="datetimeFigureOut">
              <a:rPr lang="en-US" smtClean="0"/>
              <a:t>4/28/2022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7391D6-DA92-4B1B-8818-F034189561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3590BF-CEA0-42A6-928D-1C95E717B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89DBB-94F6-AB40-B439-CE7C5765AF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8356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AD157-D014-4C25-BDD6-D684D7C06D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0FE5A4F-AE24-4D53-98EE-3314109E22C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7555B3-5EB4-4F74-A154-C4C59D59C0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56BBA9-C5CC-4F92-82A0-78C1B8E212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76DB7-6613-EB4F-BB60-A3D4CE948372}" type="datetimeFigureOut">
              <a:rPr lang="en-US" smtClean="0"/>
              <a:t>4/28/2022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589413-35C1-40FD-9B7D-2DCF70D2ED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006460-0C62-46A4-A50B-D8B33154CD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89DBB-94F6-AB40-B439-CE7C5765AF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478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F0A14DB-F220-4013-875B-A5F674255E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C5099F-F45E-4F78-9F70-98401474EF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23BDB5-D60B-412F-9BEB-6E3AAD39797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F76DB7-6613-EB4F-BB60-A3D4CE948372}" type="datetimeFigureOut">
              <a:rPr lang="en-US" smtClean="0"/>
              <a:t>4/28/2022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57BE13-D15E-4FCD-BEBA-D77134EB31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792900-8BC4-48A0-ACA0-E6BE7E49F2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289DBB-94F6-AB40-B439-CE7C5765AFE7}" type="slidenum">
              <a:rPr lang="en-US" smtClean="0"/>
              <a:t>‹#›</a:t>
            </a:fld>
            <a:endParaRPr lang="en-US"/>
          </a:p>
        </p:txBody>
      </p:sp>
      <p:sp>
        <p:nvSpPr>
          <p:cNvPr id="7" name="MSIPCMContentMarking" descr="{&quot;HashCode&quot;:135238423,&quot;Placement&quot;:&quot;Footer&quot;,&quot;Top&quot;:519.343,&quot;Left&quot;:0.0,&quot;SlideWidth&quot;:960,&quot;SlideHeight&quot;:540}">
            <a:extLst>
              <a:ext uri="{FF2B5EF4-FFF2-40B4-BE49-F238E27FC236}">
                <a16:creationId xmlns:a16="http://schemas.microsoft.com/office/drawing/2014/main" id="{C409365F-133F-4FA3-B66F-19E0E3F25009}"/>
              </a:ext>
            </a:extLst>
          </p:cNvPr>
          <p:cNvSpPr txBox="1"/>
          <p:nvPr userDrawn="1"/>
        </p:nvSpPr>
        <p:spPr>
          <a:xfrm>
            <a:off x="0" y="6595656"/>
            <a:ext cx="1882256" cy="26234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US" sz="1000">
                <a:solidFill>
                  <a:srgbClr val="737373"/>
                </a:solidFill>
                <a:latin typeface="Calibri" panose="020F0502020204030204" pitchFamily="34" charset="0"/>
              </a:rPr>
              <a:t>Caterpillar: Confidential Green</a:t>
            </a:r>
          </a:p>
        </p:txBody>
      </p:sp>
    </p:spTree>
    <p:extLst>
      <p:ext uri="{BB962C8B-B14F-4D97-AF65-F5344CB8AC3E}">
        <p14:creationId xmlns:p14="http://schemas.microsoft.com/office/powerpoint/2010/main" val="3262266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4" r:id="rId1"/>
    <p:sldLayoutId id="2147483885" r:id="rId2"/>
    <p:sldLayoutId id="2147483886" r:id="rId3"/>
    <p:sldLayoutId id="2147483887" r:id="rId4"/>
    <p:sldLayoutId id="2147483888" r:id="rId5"/>
    <p:sldLayoutId id="2147483889" r:id="rId6"/>
    <p:sldLayoutId id="2147483890" r:id="rId7"/>
    <p:sldLayoutId id="2147483891" r:id="rId8"/>
    <p:sldLayoutId id="2147483892" r:id="rId9"/>
    <p:sldLayoutId id="2147483893" r:id="rId10"/>
    <p:sldLayoutId id="214748389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umahealth.io/blog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dc.gov/brfss/annual_data/annual_2020.html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tethoscope formed in a heart">
            <a:extLst>
              <a:ext uri="{FF2B5EF4-FFF2-40B4-BE49-F238E27FC236}">
                <a16:creationId xmlns:a16="http://schemas.microsoft.com/office/drawing/2014/main" id="{26B43F9D-24A8-17F2-6550-4512F00DCAB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3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6C217AF-088C-F9BD-85CC-BBE1663805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18340"/>
            <a:ext cx="9144000" cy="2387600"/>
          </a:xfrm>
        </p:spPr>
        <p:txBody>
          <a:bodyPr>
            <a:normAutofit/>
          </a:bodyPr>
          <a:lstStyle/>
          <a:p>
            <a:r>
              <a:rPr lang="en-US" b="1" dirty="0"/>
              <a:t>Disease Prediction from Personal Health Indicators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58E8A0-5378-3C48-F36D-73DAB2458E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80944" y="5502420"/>
            <a:ext cx="2723269" cy="1355580"/>
          </a:xfrm>
        </p:spPr>
        <p:txBody>
          <a:bodyPr>
            <a:normAutofit/>
          </a:bodyPr>
          <a:lstStyle/>
          <a:p>
            <a:pPr algn="r"/>
            <a:r>
              <a:rPr lang="en-US" dirty="0"/>
              <a:t>Team 3:</a:t>
            </a:r>
          </a:p>
          <a:p>
            <a:pPr algn="r">
              <a:lnSpc>
                <a:spcPts val="900"/>
              </a:lnSpc>
            </a:pPr>
            <a:r>
              <a:rPr lang="en-US" sz="2000" dirty="0"/>
              <a:t>Chunxia Tong</a:t>
            </a:r>
          </a:p>
          <a:p>
            <a:pPr algn="r">
              <a:lnSpc>
                <a:spcPts val="900"/>
              </a:lnSpc>
            </a:pPr>
            <a:r>
              <a:rPr lang="en-US" sz="2000" dirty="0"/>
              <a:t>Camm Perera</a:t>
            </a:r>
          </a:p>
          <a:p>
            <a:pPr algn="r">
              <a:lnSpc>
                <a:spcPts val="900"/>
              </a:lnSpc>
            </a:pPr>
            <a:r>
              <a:rPr lang="en-US" sz="2000" dirty="0"/>
              <a:t>Sergey Gurvich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017985D-C89D-C7B2-DBA2-CB793D45C0CA}"/>
              </a:ext>
            </a:extLst>
          </p:cNvPr>
          <p:cNvSpPr txBox="1">
            <a:spLocks/>
          </p:cNvSpPr>
          <p:nvPr/>
        </p:nvSpPr>
        <p:spPr>
          <a:xfrm>
            <a:off x="1524000" y="0"/>
            <a:ext cx="9144000" cy="122204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DSE-230 </a:t>
            </a:r>
          </a:p>
          <a:p>
            <a:r>
              <a:rPr lang="en-US" sz="4000" dirty="0"/>
              <a:t>Project Proposal Presentation</a:t>
            </a:r>
          </a:p>
        </p:txBody>
      </p:sp>
    </p:spTree>
    <p:extLst>
      <p:ext uri="{BB962C8B-B14F-4D97-AF65-F5344CB8AC3E}">
        <p14:creationId xmlns:p14="http://schemas.microsoft.com/office/powerpoint/2010/main" val="38906639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FFFFF"/>
            </a:gs>
            <a:gs pos="0">
              <a:srgbClr val="FFCCCC"/>
            </a:gs>
            <a:gs pos="14000">
              <a:schemeClr val="bg1">
                <a:lumMod val="1000"/>
                <a:lumOff val="99000"/>
              </a:schemeClr>
            </a:gs>
            <a:gs pos="85000">
              <a:srgbClr val="FFFFFF"/>
            </a:gs>
            <a:gs pos="99000">
              <a:srgbClr val="FFCCCC"/>
            </a:gs>
          </a:gsLst>
          <a:lin ang="15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81A052-CCCA-3A9A-2229-C670AE54DD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601" y="76998"/>
            <a:ext cx="2650836" cy="474427"/>
          </a:xfrm>
        </p:spPr>
        <p:txBody>
          <a:bodyPr>
            <a:normAutofit fontScale="90000"/>
          </a:bodyPr>
          <a:lstStyle/>
          <a:p>
            <a:r>
              <a:rPr lang="en-US" sz="2800" dirty="0">
                <a:latin typeface="+mn-lt"/>
              </a:rPr>
              <a:t>Problem Definition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7AA439-16B6-4C6F-5E69-94E852042E0C}"/>
              </a:ext>
            </a:extLst>
          </p:cNvPr>
          <p:cNvSpPr txBox="1"/>
          <p:nvPr/>
        </p:nvSpPr>
        <p:spPr>
          <a:xfrm>
            <a:off x="3720523" y="486038"/>
            <a:ext cx="39012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800" dirty="0"/>
              <a:t>Diabetes: Background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30C0FDC-6ACF-4078-A698-98E792964408}"/>
              </a:ext>
            </a:extLst>
          </p:cNvPr>
          <p:cNvGrpSpPr/>
          <p:nvPr/>
        </p:nvGrpSpPr>
        <p:grpSpPr>
          <a:xfrm>
            <a:off x="184733" y="1226839"/>
            <a:ext cx="8114146" cy="1634376"/>
            <a:chOff x="184733" y="1226839"/>
            <a:chExt cx="8114146" cy="163437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82A784C-68EA-FC51-F843-1FBED12CEE18}"/>
                </a:ext>
              </a:extLst>
            </p:cNvPr>
            <p:cNvSpPr txBox="1"/>
            <p:nvPr/>
          </p:nvSpPr>
          <p:spPr>
            <a:xfrm>
              <a:off x="4719782" y="2607299"/>
              <a:ext cx="3579097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Source: https://www.cdc.gov/diabetes/basics/diabetes.html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6A2BF91-4D89-44B7-A702-866B40C3CED5}"/>
                </a:ext>
              </a:extLst>
            </p:cNvPr>
            <p:cNvSpPr txBox="1"/>
            <p:nvPr/>
          </p:nvSpPr>
          <p:spPr>
            <a:xfrm>
              <a:off x="184733" y="1226839"/>
              <a:ext cx="7883236" cy="1384995"/>
            </a:xfrm>
            <a:prstGeom prst="rect">
              <a:avLst/>
            </a:prstGeom>
            <a:solidFill>
              <a:srgbClr val="FFCC99">
                <a:alpha val="20000"/>
              </a:srgbClr>
            </a:solidFill>
            <a:ln>
              <a:solidFill>
                <a:schemeClr val="accent1">
                  <a:shade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lvl="1" algn="ctr"/>
              <a:r>
                <a:rPr lang="en-US" sz="1400" b="1" dirty="0"/>
                <a:t>Quick Facts</a:t>
              </a:r>
              <a:r>
                <a:rPr lang="en-US" sz="1400" dirty="0"/>
                <a:t>:</a:t>
              </a:r>
            </a:p>
            <a:p>
              <a:pPr lvl="1" algn="ctr"/>
              <a:endParaRPr lang="en-US" sz="1400" dirty="0"/>
            </a:p>
            <a:p>
              <a:pPr marL="914400" lvl="1" indent="-457200">
                <a:buFont typeface="Arial" panose="020B0604020202020204" pitchFamily="34" charset="0"/>
                <a:buChar char="•"/>
              </a:pPr>
              <a:r>
                <a:rPr lang="en-US" sz="1400" dirty="0"/>
                <a:t>37.3 million US adults have diabetes, and 1 in 5 of them don’t know they have it.</a:t>
              </a:r>
            </a:p>
            <a:p>
              <a:pPr marL="914400" lvl="1" indent="-457200">
                <a:buFont typeface="Arial" panose="020B0604020202020204" pitchFamily="34" charset="0"/>
                <a:buChar char="•"/>
              </a:pPr>
              <a:r>
                <a:rPr lang="en-US" sz="1400" dirty="0"/>
                <a:t>Diabetes is the seventh leading cause of death in the United States.</a:t>
              </a:r>
            </a:p>
            <a:p>
              <a:pPr marL="914400" lvl="1" indent="-457200">
                <a:buFont typeface="Arial" panose="020B0604020202020204" pitchFamily="34" charset="0"/>
                <a:buChar char="•"/>
              </a:pPr>
              <a:r>
                <a:rPr lang="en-US" sz="1400" dirty="0"/>
                <a:t>Diabetes is the No. 1 cause of kidney failure, lower-limb amputations, and adult blindness.</a:t>
              </a:r>
            </a:p>
            <a:p>
              <a:pPr marL="914400" lvl="1" indent="-457200">
                <a:buFont typeface="Arial" panose="020B0604020202020204" pitchFamily="34" charset="0"/>
                <a:buChar char="•"/>
              </a:pPr>
              <a:r>
                <a:rPr lang="en-US" sz="1400" dirty="0"/>
                <a:t>In the last 20 years, the number of adults diagnosed with diabetes has more than doubled.</a:t>
              </a:r>
            </a:p>
          </p:txBody>
        </p:sp>
      </p:grpSp>
      <p:sp>
        <p:nvSpPr>
          <p:cNvPr id="17" name="Title 1">
            <a:extLst>
              <a:ext uri="{FF2B5EF4-FFF2-40B4-BE49-F238E27FC236}">
                <a16:creationId xmlns:a16="http://schemas.microsoft.com/office/drawing/2014/main" id="{061C5A06-2D3D-4F13-8858-79A124BE6BB3}"/>
              </a:ext>
            </a:extLst>
          </p:cNvPr>
          <p:cNvSpPr txBox="1">
            <a:spLocks/>
          </p:cNvSpPr>
          <p:nvPr/>
        </p:nvSpPr>
        <p:spPr>
          <a:xfrm>
            <a:off x="9199415" y="6485171"/>
            <a:ext cx="3075709" cy="4744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latin typeface="+mn-lt"/>
              </a:rPr>
              <a:t>DSE-230 Team 3 Project Proposal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F7F54E7-0F33-421A-99C1-0708CFC05F57}"/>
              </a:ext>
            </a:extLst>
          </p:cNvPr>
          <p:cNvGrpSpPr/>
          <p:nvPr/>
        </p:nvGrpSpPr>
        <p:grpSpPr>
          <a:xfrm>
            <a:off x="2877135" y="2918888"/>
            <a:ext cx="9107055" cy="1828048"/>
            <a:chOff x="2932554" y="2872120"/>
            <a:chExt cx="9107055" cy="1828048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BD53547-FAC1-4429-B4B2-E497203F3780}"/>
                </a:ext>
              </a:extLst>
            </p:cNvPr>
            <p:cNvSpPr txBox="1"/>
            <p:nvPr/>
          </p:nvSpPr>
          <p:spPr>
            <a:xfrm>
              <a:off x="7102764" y="4446252"/>
              <a:ext cx="493684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Source: https://www.cdc.gov/diabetes/data/statistics-report/risks-complications.html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D343CEB-BA04-4BAF-A698-550FBC895BAA}"/>
                </a:ext>
              </a:extLst>
            </p:cNvPr>
            <p:cNvSpPr txBox="1"/>
            <p:nvPr/>
          </p:nvSpPr>
          <p:spPr>
            <a:xfrm>
              <a:off x="2932554" y="2872120"/>
              <a:ext cx="8903855" cy="1600438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>
              <a:solidFill>
                <a:schemeClr val="accent1">
                  <a:shade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/>
                <a:t>Risk Factors</a:t>
              </a:r>
              <a:r>
                <a:rPr lang="en-US" sz="1400" dirty="0"/>
                <a:t>:</a:t>
              </a:r>
            </a:p>
            <a:p>
              <a:endParaRPr lang="en-US" sz="1400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/>
                <a:t>Smoking: 		19.8% were tobacco users based on self-report or levels of serum cotinine.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/>
                <a:t>Overweight and Obesity: 	89.8% were overweight or had obesity, defined as a body mass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/>
                <a:t>Physical Inactivity: 		34.3% were physically inactive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/>
                <a:t>Family history: 		Risk increases if a parent or sibling has type 2 diabetes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/>
                <a:t>Race or ethnicity: 		Black, Hispanic, American Indian and Asian American people — are at higher risk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FE9825E-F0CE-4C8F-B013-2AB498B3E3A2}"/>
              </a:ext>
            </a:extLst>
          </p:cNvPr>
          <p:cNvGrpSpPr/>
          <p:nvPr/>
        </p:nvGrpSpPr>
        <p:grpSpPr>
          <a:xfrm>
            <a:off x="498771" y="4747579"/>
            <a:ext cx="8976095" cy="1851314"/>
            <a:chOff x="2932554" y="2982925"/>
            <a:chExt cx="8903855" cy="1851314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8CCDA96-A1BB-4678-918F-0B8A640E4B77}"/>
                </a:ext>
              </a:extLst>
            </p:cNvPr>
            <p:cNvSpPr txBox="1"/>
            <p:nvPr/>
          </p:nvSpPr>
          <p:spPr>
            <a:xfrm>
              <a:off x="8063283" y="4580323"/>
              <a:ext cx="3773126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Source: https://www.cdc.gov/diabetes/managing/problems.html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444892A-78D9-4785-B237-8A26F1C342FA}"/>
                </a:ext>
              </a:extLst>
            </p:cNvPr>
            <p:cNvSpPr txBox="1"/>
            <p:nvPr/>
          </p:nvSpPr>
          <p:spPr>
            <a:xfrm>
              <a:off x="2932554" y="2982925"/>
              <a:ext cx="8903855" cy="1600438"/>
            </a:xfrm>
            <a:prstGeom prst="rect">
              <a:avLst/>
            </a:prstGeom>
            <a:solidFill>
              <a:schemeClr val="accent6">
                <a:lumMod val="40000"/>
                <a:lumOff val="60000"/>
                <a:alpha val="20000"/>
              </a:schemeClr>
            </a:solidFill>
            <a:ln>
              <a:solidFill>
                <a:schemeClr val="accent1">
                  <a:shade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/>
                <a:t>Health Complications</a:t>
              </a:r>
              <a:r>
                <a:rPr lang="en-US" sz="1400" dirty="0"/>
                <a:t>:</a:t>
              </a:r>
            </a:p>
            <a:p>
              <a:endParaRPr lang="en-US" sz="1400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/>
                <a:t>Heart disease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/>
                <a:t>Chronic kidney disease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/>
                <a:t>Nerve damage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/>
                <a:t>Other problems with feet, oral health, vision, hearing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/>
                <a:t>Mental health</a:t>
              </a:r>
            </a:p>
          </p:txBody>
        </p:sp>
      </p:grpSp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EE210F1B-6BB0-4D96-8A12-38D64E816BB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5000"/>
          </a:blip>
          <a:stretch>
            <a:fillRect/>
          </a:stretch>
        </p:blipFill>
        <p:spPr>
          <a:xfrm>
            <a:off x="9294093" y="249753"/>
            <a:ext cx="2613053" cy="186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0704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FFFFF"/>
            </a:gs>
            <a:gs pos="0">
              <a:srgbClr val="FFCCCC"/>
            </a:gs>
            <a:gs pos="14000">
              <a:schemeClr val="bg1">
                <a:lumMod val="1000"/>
                <a:lumOff val="99000"/>
              </a:schemeClr>
            </a:gs>
            <a:gs pos="85000">
              <a:srgbClr val="FFFFFF"/>
            </a:gs>
            <a:gs pos="99000">
              <a:srgbClr val="FFCCCC"/>
            </a:gs>
          </a:gsLst>
          <a:lin ang="15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81A052-CCCA-3A9A-2229-C670AE54DD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601" y="76998"/>
            <a:ext cx="2650836" cy="474427"/>
          </a:xfrm>
        </p:spPr>
        <p:txBody>
          <a:bodyPr>
            <a:normAutofit fontScale="90000"/>
          </a:bodyPr>
          <a:lstStyle/>
          <a:p>
            <a:r>
              <a:rPr lang="en-US" sz="2800" dirty="0">
                <a:latin typeface="+mn-lt"/>
              </a:rPr>
              <a:t>Problem Definition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7AA439-16B6-4C6F-5E69-94E852042E0C}"/>
              </a:ext>
            </a:extLst>
          </p:cNvPr>
          <p:cNvSpPr txBox="1"/>
          <p:nvPr/>
        </p:nvSpPr>
        <p:spPr>
          <a:xfrm>
            <a:off x="580447" y="955489"/>
            <a:ext cx="678035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800" dirty="0"/>
              <a:t>Proposal: Diabetes Disease Risk Prediction Based on Personal Health Indicators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061C5A06-2D3D-4F13-8858-79A124BE6BB3}"/>
              </a:ext>
            </a:extLst>
          </p:cNvPr>
          <p:cNvSpPr txBox="1">
            <a:spLocks/>
          </p:cNvSpPr>
          <p:nvPr/>
        </p:nvSpPr>
        <p:spPr>
          <a:xfrm>
            <a:off x="9199415" y="6485171"/>
            <a:ext cx="3075709" cy="4744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latin typeface="+mn-lt"/>
              </a:rPr>
              <a:t>DSE-230 Team 3 Project Proposal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8D21F87-CA9B-4244-A7D1-B0F493E0CC4E}"/>
              </a:ext>
            </a:extLst>
          </p:cNvPr>
          <p:cNvSpPr txBox="1"/>
          <p:nvPr/>
        </p:nvSpPr>
        <p:spPr>
          <a:xfrm>
            <a:off x="732847" y="2791464"/>
            <a:ext cx="6850639" cy="1538883"/>
          </a:xfrm>
          <a:prstGeom prst="rect">
            <a:avLst/>
          </a:prstGeom>
          <a:solidFill>
            <a:srgbClr val="FFCC99">
              <a:alpha val="20000"/>
            </a:srgbClr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lvl="1" algn="ctr"/>
            <a:r>
              <a:rPr lang="en-US" sz="2000" b="1" dirty="0"/>
              <a:t>Medical</a:t>
            </a:r>
            <a:endParaRPr lang="en-US" sz="1400" b="1" dirty="0"/>
          </a:p>
          <a:p>
            <a:pPr lvl="1" algn="ctr"/>
            <a:endParaRPr lang="en-US" sz="14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dirty="0"/>
              <a:t>Prevention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dirty="0"/>
              <a:t>Cost Reduction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dirty="0"/>
              <a:t>Treatment Improvement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DFCEA6E-1129-4155-8CB3-C5D7C4CD4140}"/>
              </a:ext>
            </a:extLst>
          </p:cNvPr>
          <p:cNvSpPr txBox="1"/>
          <p:nvPr/>
        </p:nvSpPr>
        <p:spPr>
          <a:xfrm>
            <a:off x="3706090" y="4948405"/>
            <a:ext cx="7883236" cy="923330"/>
          </a:xfrm>
          <a:prstGeom prst="rect">
            <a:avLst/>
          </a:prstGeom>
          <a:solidFill>
            <a:schemeClr val="accent6">
              <a:lumMod val="40000"/>
              <a:lumOff val="60000"/>
              <a:alpha val="20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lvl="1" algn="ctr"/>
            <a:r>
              <a:rPr lang="en-US" sz="2000" b="1" dirty="0"/>
              <a:t>Insurance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dirty="0"/>
              <a:t>Calculating Risks Adjustments for Medical Plans Pricing</a:t>
            </a:r>
          </a:p>
          <a:p>
            <a:pPr lvl="1" algn="ctr"/>
            <a:endParaRPr lang="en-US" sz="1400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2FC5B3B-8BF5-4A06-AF0F-3DF9B39E4C65}"/>
              </a:ext>
            </a:extLst>
          </p:cNvPr>
          <p:cNvGrpSpPr/>
          <p:nvPr/>
        </p:nvGrpSpPr>
        <p:grpSpPr>
          <a:xfrm>
            <a:off x="7951928" y="955489"/>
            <a:ext cx="3827389" cy="2620466"/>
            <a:chOff x="6518061" y="204477"/>
            <a:chExt cx="5450102" cy="3472135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939D9CC5-F55F-45D3-B3A2-3483177F08A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68000"/>
            </a:blip>
            <a:stretch>
              <a:fillRect/>
            </a:stretch>
          </p:blipFill>
          <p:spPr>
            <a:xfrm>
              <a:off x="6518061" y="204477"/>
              <a:ext cx="5450101" cy="3081648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FC2EAD9-517B-4D37-B984-CCFE074B0713}"/>
                </a:ext>
              </a:extLst>
            </p:cNvPr>
            <p:cNvSpPr txBox="1"/>
            <p:nvPr/>
          </p:nvSpPr>
          <p:spPr>
            <a:xfrm>
              <a:off x="8517218" y="3340172"/>
              <a:ext cx="3450945" cy="3364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Source: </a:t>
              </a:r>
              <a:r>
                <a:rPr lang="en-US" sz="1050" dirty="0">
                  <a:hlinkClick r:id="rId3"/>
                </a:rPr>
                <a:t>https://www.lumahealth.io</a:t>
              </a:r>
              <a:r>
                <a:rPr lang="en-US" sz="1050" dirty="0"/>
                <a:t>/</a:t>
              </a: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9DF741A2-2574-40F0-B006-F5577E04E8FA}"/>
              </a:ext>
            </a:extLst>
          </p:cNvPr>
          <p:cNvSpPr txBox="1"/>
          <p:nvPr/>
        </p:nvSpPr>
        <p:spPr>
          <a:xfrm>
            <a:off x="3029528" y="2165864"/>
            <a:ext cx="2835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Possible Applications:</a:t>
            </a:r>
          </a:p>
        </p:txBody>
      </p:sp>
    </p:spTree>
    <p:extLst>
      <p:ext uri="{BB962C8B-B14F-4D97-AF65-F5344CB8AC3E}">
        <p14:creationId xmlns:p14="http://schemas.microsoft.com/office/powerpoint/2010/main" val="25322873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FFFFF"/>
            </a:gs>
            <a:gs pos="0">
              <a:srgbClr val="FFCCCC"/>
            </a:gs>
            <a:gs pos="14000">
              <a:schemeClr val="bg1">
                <a:lumMod val="1000"/>
                <a:lumOff val="99000"/>
              </a:schemeClr>
            </a:gs>
            <a:gs pos="85000">
              <a:srgbClr val="FFFFFF"/>
            </a:gs>
            <a:gs pos="99000">
              <a:srgbClr val="FFCCCC"/>
            </a:gs>
          </a:gsLst>
          <a:lin ang="15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55C2BCD-4B49-4227-AEB4-7FD2C67AA17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07314" y="491198"/>
            <a:ext cx="10825889" cy="194028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081A052-CCCA-3A9A-2229-C670AE54DD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600" y="76998"/>
            <a:ext cx="2798617" cy="474427"/>
          </a:xfrm>
        </p:spPr>
        <p:txBody>
          <a:bodyPr>
            <a:normAutofit fontScale="90000"/>
          </a:bodyPr>
          <a:lstStyle/>
          <a:p>
            <a:r>
              <a:rPr lang="en-US" sz="2800" dirty="0">
                <a:latin typeface="+mn-lt"/>
              </a:rPr>
              <a:t>Dataset Description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061C5A06-2D3D-4F13-8858-79A124BE6BB3}"/>
              </a:ext>
            </a:extLst>
          </p:cNvPr>
          <p:cNvSpPr txBox="1">
            <a:spLocks/>
          </p:cNvSpPr>
          <p:nvPr/>
        </p:nvSpPr>
        <p:spPr>
          <a:xfrm>
            <a:off x="9199415" y="6485171"/>
            <a:ext cx="3075709" cy="4744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latin typeface="+mn-lt"/>
              </a:rPr>
              <a:t>DSE-230 Team 3 Project Proposal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8D21F87-CA9B-4244-A7D1-B0F493E0CC4E}"/>
              </a:ext>
            </a:extLst>
          </p:cNvPr>
          <p:cNvSpPr txBox="1"/>
          <p:nvPr/>
        </p:nvSpPr>
        <p:spPr>
          <a:xfrm>
            <a:off x="194324" y="2380178"/>
            <a:ext cx="11630354" cy="4116833"/>
          </a:xfrm>
          <a:prstGeom prst="rect">
            <a:avLst/>
          </a:prstGeom>
          <a:solidFill>
            <a:srgbClr val="FFCC99">
              <a:alpha val="20000"/>
            </a:srgbClr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Original Dataset Files, Scripts and Description: </a:t>
            </a:r>
            <a:r>
              <a:rPr lang="en-US" sz="1600" dirty="0">
                <a:hlinkClick r:id="rId3"/>
              </a:rPr>
              <a:t>https://www.cdc.gov/brfss/annual_data/annual_2020.html</a:t>
            </a:r>
            <a:endParaRPr lang="en-US" sz="1600" dirty="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Collection method – annual phone survey (2016-2020)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Question Examples: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(Ever told) (you had) diabetes?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Do you now smoke cigarettes every day, some days, or not at all?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During the past month, other than your regular job, did you participate in any physical activities or exercises such as running, calisthenics, golf, gardening, or walking for exercise?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Calculated Variables Examples: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Calculated variable for fourteen-level age category (1-14)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Calculated variable for income categories (1-9)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Body Mass Index</a:t>
            </a:r>
            <a:endParaRPr lang="en-US" dirty="0"/>
          </a:p>
        </p:txBody>
      </p:sp>
      <p:pic>
        <p:nvPicPr>
          <p:cNvPr id="12" name="Content Placeholder 4">
            <a:extLst>
              <a:ext uri="{FF2B5EF4-FFF2-40B4-BE49-F238E27FC236}">
                <a16:creationId xmlns:a16="http://schemas.microsoft.com/office/drawing/2014/main" id="{8F16DFE1-84DF-4CFA-A7ED-354336FD02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alphaModFix amt="18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649365" y="2590166"/>
            <a:ext cx="5193337" cy="3895005"/>
          </a:xfr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9D03509-1C90-4074-BCD0-844F84F5C863}"/>
              </a:ext>
            </a:extLst>
          </p:cNvPr>
          <p:cNvSpPr txBox="1"/>
          <p:nvPr/>
        </p:nvSpPr>
        <p:spPr>
          <a:xfrm>
            <a:off x="8690541" y="6301893"/>
            <a:ext cx="387178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Source: https://www.wikihow.com/Conduct-a-Telephone-Survey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63EE522-2D73-4D96-86B5-4C3D8E71EECA}"/>
              </a:ext>
            </a:extLst>
          </p:cNvPr>
          <p:cNvSpPr txBox="1"/>
          <p:nvPr/>
        </p:nvSpPr>
        <p:spPr>
          <a:xfrm>
            <a:off x="8898770" y="2129514"/>
            <a:ext cx="308366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Source: https://www.cdc.gov/brfss/index.html</a:t>
            </a:r>
          </a:p>
        </p:txBody>
      </p:sp>
    </p:spTree>
    <p:extLst>
      <p:ext uri="{BB962C8B-B14F-4D97-AF65-F5344CB8AC3E}">
        <p14:creationId xmlns:p14="http://schemas.microsoft.com/office/powerpoint/2010/main" val="24573633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FFFFF"/>
            </a:gs>
            <a:gs pos="0">
              <a:srgbClr val="FFCCCC"/>
            </a:gs>
            <a:gs pos="14000">
              <a:schemeClr val="bg1">
                <a:lumMod val="1000"/>
                <a:lumOff val="99000"/>
              </a:schemeClr>
            </a:gs>
            <a:gs pos="85000">
              <a:srgbClr val="FFFFFF"/>
            </a:gs>
            <a:gs pos="99000">
              <a:srgbClr val="FFCCCC"/>
            </a:gs>
          </a:gsLst>
          <a:lin ang="15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, waterfall chart&#10;&#10;Description automatically generated">
            <a:extLst>
              <a:ext uri="{FF2B5EF4-FFF2-40B4-BE49-F238E27FC236}">
                <a16:creationId xmlns:a16="http://schemas.microsoft.com/office/drawing/2014/main" id="{D03C50B5-AAE7-324D-F51C-F3A9F2FEAD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8957"/>
            <a:ext cx="8846055" cy="526904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081A052-CCCA-3A9A-2229-C670AE54DD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600" y="76998"/>
            <a:ext cx="3057235" cy="474427"/>
          </a:xfrm>
        </p:spPr>
        <p:txBody>
          <a:bodyPr>
            <a:normAutofit fontScale="90000"/>
          </a:bodyPr>
          <a:lstStyle/>
          <a:p>
            <a:r>
              <a:rPr lang="en-US" sz="2800" dirty="0">
                <a:latin typeface="+mn-lt"/>
              </a:rPr>
              <a:t>Insights to be gained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061C5A06-2D3D-4F13-8858-79A124BE6BB3}"/>
              </a:ext>
            </a:extLst>
          </p:cNvPr>
          <p:cNvSpPr txBox="1">
            <a:spLocks/>
          </p:cNvSpPr>
          <p:nvPr/>
        </p:nvSpPr>
        <p:spPr>
          <a:xfrm>
            <a:off x="9199415" y="6485171"/>
            <a:ext cx="3075709" cy="4744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latin typeface="+mn-lt"/>
              </a:rPr>
              <a:t>DSE-230 Team 3 Project Proposal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5C3EF08-A990-40F1-B3B2-C57C9A427D4D}"/>
              </a:ext>
            </a:extLst>
          </p:cNvPr>
          <p:cNvCxnSpPr>
            <a:cxnSpLocks/>
          </p:cNvCxnSpPr>
          <p:nvPr/>
        </p:nvCxnSpPr>
        <p:spPr>
          <a:xfrm>
            <a:off x="101600" y="2421139"/>
            <a:ext cx="8128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658BFFB-27DF-4E8F-B68A-B4990663DDAD}"/>
              </a:ext>
            </a:extLst>
          </p:cNvPr>
          <p:cNvCxnSpPr>
            <a:cxnSpLocks/>
          </p:cNvCxnSpPr>
          <p:nvPr/>
        </p:nvCxnSpPr>
        <p:spPr>
          <a:xfrm flipV="1">
            <a:off x="4011988" y="6071016"/>
            <a:ext cx="1212" cy="7869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5DFCEA6E-1129-4155-8CB3-C5D7C4CD4140}"/>
              </a:ext>
            </a:extLst>
          </p:cNvPr>
          <p:cNvSpPr txBox="1"/>
          <p:nvPr/>
        </p:nvSpPr>
        <p:spPr>
          <a:xfrm>
            <a:off x="4011988" y="551425"/>
            <a:ext cx="7883236" cy="1477328"/>
          </a:xfrm>
          <a:prstGeom prst="rect">
            <a:avLst/>
          </a:prstGeom>
          <a:solidFill>
            <a:schemeClr val="accent6">
              <a:lumMod val="40000"/>
              <a:lumOff val="60000"/>
              <a:alpha val="20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/>
              <a:t>Find a feature (or combination of features) that affect the chances of developing diabetes disease: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dirty="0"/>
              <a:t>Example: diabetes risk level should decrease with exercise, but it can increase with such underlying conditions as heart disease or arthritis</a:t>
            </a:r>
          </a:p>
        </p:txBody>
      </p:sp>
    </p:spTree>
    <p:extLst>
      <p:ext uri="{BB962C8B-B14F-4D97-AF65-F5344CB8AC3E}">
        <p14:creationId xmlns:p14="http://schemas.microsoft.com/office/powerpoint/2010/main" val="7126874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FFFFF"/>
            </a:gs>
            <a:gs pos="0">
              <a:srgbClr val="FFCCCC"/>
            </a:gs>
            <a:gs pos="14000">
              <a:schemeClr val="bg1">
                <a:lumMod val="1000"/>
                <a:lumOff val="99000"/>
              </a:schemeClr>
            </a:gs>
            <a:gs pos="85000">
              <a:srgbClr val="FFFFFF"/>
            </a:gs>
            <a:gs pos="99000">
              <a:srgbClr val="FFCCCC"/>
            </a:gs>
          </a:gsLst>
          <a:lin ang="15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2C66BD2-5AA4-4283-B42B-CCF82812A4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7198" y="551425"/>
            <a:ext cx="2268209" cy="204944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081A052-CCCA-3A9A-2229-C670AE54DD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600" y="76998"/>
            <a:ext cx="3371273" cy="474427"/>
          </a:xfrm>
        </p:spPr>
        <p:txBody>
          <a:bodyPr>
            <a:normAutofit fontScale="90000"/>
          </a:bodyPr>
          <a:lstStyle/>
          <a:p>
            <a:r>
              <a:rPr lang="en-US" sz="2800" dirty="0">
                <a:latin typeface="+mn-lt"/>
              </a:rPr>
              <a:t>Analysis Task to Perform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061C5A06-2D3D-4F13-8858-79A124BE6BB3}"/>
              </a:ext>
            </a:extLst>
          </p:cNvPr>
          <p:cNvSpPr txBox="1">
            <a:spLocks/>
          </p:cNvSpPr>
          <p:nvPr/>
        </p:nvSpPr>
        <p:spPr>
          <a:xfrm>
            <a:off x="9199415" y="6485171"/>
            <a:ext cx="3075709" cy="4744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latin typeface="+mn-lt"/>
              </a:rPr>
              <a:t>DSE-230 Team 3 Project Proposal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DFCEA6E-1129-4155-8CB3-C5D7C4CD4140}"/>
              </a:ext>
            </a:extLst>
          </p:cNvPr>
          <p:cNvSpPr txBox="1"/>
          <p:nvPr/>
        </p:nvSpPr>
        <p:spPr>
          <a:xfrm>
            <a:off x="6250979" y="243755"/>
            <a:ext cx="5685648" cy="2462213"/>
          </a:xfrm>
          <a:prstGeom prst="rect">
            <a:avLst/>
          </a:prstGeom>
          <a:solidFill>
            <a:schemeClr val="accent6">
              <a:lumMod val="40000"/>
              <a:lumOff val="60000"/>
              <a:alpha val="20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lvl="1"/>
            <a:r>
              <a:rPr lang="en-US" sz="1400" b="1" dirty="0"/>
              <a:t>Data Preparation </a:t>
            </a:r>
          </a:p>
          <a:p>
            <a:pPr marL="914400" lvl="1" indent="-457200">
              <a:buFont typeface="Wingdings" panose="05000000000000000000" pitchFamily="2" charset="2"/>
              <a:buChar char="ü"/>
            </a:pPr>
            <a:r>
              <a:rPr lang="en-US" sz="1400" dirty="0"/>
              <a:t>Non-sparse feature selection</a:t>
            </a:r>
          </a:p>
          <a:p>
            <a:pPr marL="914400" lvl="1" indent="-457200">
              <a:buFont typeface="Wingdings" panose="05000000000000000000" pitchFamily="2" charset="2"/>
              <a:buChar char="ü"/>
            </a:pPr>
            <a:r>
              <a:rPr lang="en-US" sz="1400" dirty="0"/>
              <a:t>Remove rows with blank values (nulls/NAs)</a:t>
            </a:r>
          </a:p>
          <a:p>
            <a:pPr lvl="1"/>
            <a:r>
              <a:rPr lang="en-US" sz="1400" dirty="0"/>
              <a:t>---------------------------------------------------------</a:t>
            </a:r>
          </a:p>
          <a:p>
            <a:pPr lvl="1"/>
            <a:r>
              <a:rPr lang="en-US" sz="1400" dirty="0"/>
              <a:t>(400k x 279 -&gt; 327k x 112)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1400" dirty="0"/>
              <a:t>Remove irrelevant features (Survey date, Phone number etc.)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1400" dirty="0"/>
              <a:t>Remove non-contributing features/highly correlated features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1400" dirty="0"/>
              <a:t>Remove rows with non-contributing answers (‘refuse’)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1400" dirty="0"/>
              <a:t>Scaling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1400" dirty="0"/>
              <a:t>Remove outliers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1400" dirty="0"/>
              <a:t>Recoding Features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C3895D8-BFEB-453D-9D4E-FB18D1082279}"/>
              </a:ext>
            </a:extLst>
          </p:cNvPr>
          <p:cNvSpPr txBox="1"/>
          <p:nvPr/>
        </p:nvSpPr>
        <p:spPr>
          <a:xfrm>
            <a:off x="101599" y="874698"/>
            <a:ext cx="3874655" cy="1200329"/>
          </a:xfrm>
          <a:prstGeom prst="rect">
            <a:avLst/>
          </a:prstGeom>
          <a:solidFill>
            <a:srgbClr val="FFCC99">
              <a:alpha val="20000"/>
            </a:srgbClr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lvl="1"/>
            <a:r>
              <a:rPr lang="en-US" b="1" dirty="0"/>
              <a:t>EDA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/>
              <a:t>Data exploration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/>
              <a:t>Data visualization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/>
              <a:t>Summary statistics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68B143B-61B0-4A9A-A21A-83BADADE0068}"/>
              </a:ext>
            </a:extLst>
          </p:cNvPr>
          <p:cNvSpPr txBox="1"/>
          <p:nvPr/>
        </p:nvSpPr>
        <p:spPr>
          <a:xfrm>
            <a:off x="2169870" y="5734881"/>
            <a:ext cx="3874655" cy="92333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lvl="1"/>
            <a:r>
              <a:rPr lang="en-US" b="1" dirty="0"/>
              <a:t>Modeling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/>
              <a:t>Classification (binary)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16B0B4A-50F4-41D3-AD4F-793DFCEC98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373" y="2226149"/>
            <a:ext cx="4320974" cy="341141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A16B4E8-9D42-416B-A66A-1663AF2D38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7477" y="2829974"/>
            <a:ext cx="5179427" cy="3531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2862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FFFFF"/>
            </a:gs>
            <a:gs pos="0">
              <a:srgbClr val="FFCCCC"/>
            </a:gs>
            <a:gs pos="14000">
              <a:schemeClr val="bg1">
                <a:lumMod val="1000"/>
                <a:lumOff val="99000"/>
              </a:schemeClr>
            </a:gs>
            <a:gs pos="85000">
              <a:srgbClr val="FFFFFF"/>
            </a:gs>
            <a:gs pos="99000">
              <a:srgbClr val="FFCCCC"/>
            </a:gs>
          </a:gsLst>
          <a:lin ang="15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White puzzle with one red piece">
            <a:extLst>
              <a:ext uri="{FF2B5EF4-FFF2-40B4-BE49-F238E27FC236}">
                <a16:creationId xmlns:a16="http://schemas.microsoft.com/office/drawing/2014/main" id="{2FD83014-E78C-B637-B7CE-5730473CA68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9000"/>
          </a:blip>
          <a:stretch>
            <a:fillRect/>
          </a:stretch>
        </p:blipFill>
        <p:spPr>
          <a:xfrm>
            <a:off x="7928678" y="425043"/>
            <a:ext cx="3536969" cy="198954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081A052-CCCA-3A9A-2229-C670AE54DD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600" y="187830"/>
            <a:ext cx="3371273" cy="474427"/>
          </a:xfrm>
        </p:spPr>
        <p:txBody>
          <a:bodyPr>
            <a:normAutofit fontScale="90000"/>
          </a:bodyPr>
          <a:lstStyle/>
          <a:p>
            <a:r>
              <a:rPr lang="en-US" sz="2800" dirty="0">
                <a:latin typeface="+mn-lt"/>
              </a:rPr>
              <a:t>Potential challenges with data and/or task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061C5A06-2D3D-4F13-8858-79A124BE6BB3}"/>
              </a:ext>
            </a:extLst>
          </p:cNvPr>
          <p:cNvSpPr txBox="1">
            <a:spLocks/>
          </p:cNvSpPr>
          <p:nvPr/>
        </p:nvSpPr>
        <p:spPr>
          <a:xfrm>
            <a:off x="9199415" y="6485171"/>
            <a:ext cx="3075709" cy="4744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latin typeface="+mn-lt"/>
              </a:rPr>
              <a:t>DSE-230 Team 3 Project Proposal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DFCEA6E-1129-4155-8CB3-C5D7C4CD4140}"/>
              </a:ext>
            </a:extLst>
          </p:cNvPr>
          <p:cNvSpPr txBox="1"/>
          <p:nvPr/>
        </p:nvSpPr>
        <p:spPr>
          <a:xfrm>
            <a:off x="426316" y="2162462"/>
            <a:ext cx="7883236" cy="3416320"/>
          </a:xfrm>
          <a:prstGeom prst="rect">
            <a:avLst/>
          </a:prstGeom>
          <a:solidFill>
            <a:schemeClr val="accent6">
              <a:lumMod val="40000"/>
              <a:lumOff val="60000"/>
              <a:alpha val="20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sz="2400" dirty="0"/>
              <a:t>The provided data is in SAS format (data conversion)</a:t>
            </a: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en-US" sz="2400" dirty="0"/>
              <a:t>Correct features to select (feature reduction)</a:t>
            </a: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en-US" sz="2400" dirty="0"/>
              <a:t>Data engineering: Do we need to apply scaling/one-hot encoding? 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sz="2400" dirty="0"/>
              <a:t>Which final target (disease) we predict</a:t>
            </a: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en-US" sz="2400" dirty="0"/>
              <a:t>Some of the correlations didn’t make sense while EDA (at least commonsense)</a:t>
            </a: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en-US" sz="2400" dirty="0"/>
              <a:t>What model to choose? </a:t>
            </a: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en-US" sz="2400" dirty="0"/>
              <a:t>How do we define success?</a:t>
            </a:r>
          </a:p>
        </p:txBody>
      </p:sp>
    </p:spTree>
    <p:extLst>
      <p:ext uri="{BB962C8B-B14F-4D97-AF65-F5344CB8AC3E}">
        <p14:creationId xmlns:p14="http://schemas.microsoft.com/office/powerpoint/2010/main" val="5915646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tethoscope formed in a heart">
            <a:extLst>
              <a:ext uri="{FF2B5EF4-FFF2-40B4-BE49-F238E27FC236}">
                <a16:creationId xmlns:a16="http://schemas.microsoft.com/office/drawing/2014/main" id="{26B43F9D-24A8-17F2-6550-4512F00DCAB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3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6C217AF-088C-F9BD-85CC-BBE1663805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77831"/>
            <a:ext cx="9144000" cy="2387600"/>
          </a:xfrm>
        </p:spPr>
        <p:txBody>
          <a:bodyPr>
            <a:normAutofit/>
          </a:bodyPr>
          <a:lstStyle/>
          <a:p>
            <a:r>
              <a:rPr lang="en-US" b="1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4461332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tethoscope formed in a heart">
            <a:extLst>
              <a:ext uri="{FF2B5EF4-FFF2-40B4-BE49-F238E27FC236}">
                <a16:creationId xmlns:a16="http://schemas.microsoft.com/office/drawing/2014/main" id="{26B43F9D-24A8-17F2-6550-4512F00DCAB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3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6C217AF-088C-F9BD-85CC-BBE1663805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77831"/>
            <a:ext cx="9144000" cy="2387600"/>
          </a:xfrm>
        </p:spPr>
        <p:txBody>
          <a:bodyPr>
            <a:normAutofit/>
          </a:bodyPr>
          <a:lstStyle/>
          <a:p>
            <a:r>
              <a:rPr lang="en-US" b="1" dirty="0"/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3359232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671</TotalTime>
  <Words>674</Words>
  <Application>Microsoft Office PowerPoint</Application>
  <PresentationFormat>Widescreen</PresentationFormat>
  <Paragraphs>93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Wingdings</vt:lpstr>
      <vt:lpstr>Office Theme</vt:lpstr>
      <vt:lpstr>Disease Prediction from Personal Health Indicators</vt:lpstr>
      <vt:lpstr>Problem Definition </vt:lpstr>
      <vt:lpstr>Problem Definition </vt:lpstr>
      <vt:lpstr>Dataset Description</vt:lpstr>
      <vt:lpstr>Insights to be gained</vt:lpstr>
      <vt:lpstr>Analysis Task to Perform</vt:lpstr>
      <vt:lpstr>Potential challenges with data and/or task</vt:lpstr>
      <vt:lpstr>Questions?</vt:lpstr>
      <vt:lpstr>Thank you.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Disease Prediction from Personal Health Indicators</dc:title>
  <dc:creator>Sergey Gurvich</dc:creator>
  <cp:lastModifiedBy>Sergey Gurvich</cp:lastModifiedBy>
  <cp:revision>68</cp:revision>
  <dcterms:created xsi:type="dcterms:W3CDTF">2022-04-23T02:33:17Z</dcterms:created>
  <dcterms:modified xsi:type="dcterms:W3CDTF">2022-04-28T20:09:46Z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b5e2db6-eecf-4aa2-8fc3-174bf94bce19_Enabled">
    <vt:lpwstr>true</vt:lpwstr>
  </property>
  <property fmtid="{D5CDD505-2E9C-101B-9397-08002B2CF9AE}" pid="3" name="MSIP_Label_fb5e2db6-eecf-4aa2-8fc3-174bf94bce19_SetDate">
    <vt:lpwstr>2022-04-28T20:09:46Z</vt:lpwstr>
  </property>
  <property fmtid="{D5CDD505-2E9C-101B-9397-08002B2CF9AE}" pid="4" name="MSIP_Label_fb5e2db6-eecf-4aa2-8fc3-174bf94bce19_Method">
    <vt:lpwstr>Standard</vt:lpwstr>
  </property>
  <property fmtid="{D5CDD505-2E9C-101B-9397-08002B2CF9AE}" pid="5" name="MSIP_Label_fb5e2db6-eecf-4aa2-8fc3-174bf94bce19_Name">
    <vt:lpwstr>fb5e2db6-eecf-4aa2-8fc3-174bf94bce19</vt:lpwstr>
  </property>
  <property fmtid="{D5CDD505-2E9C-101B-9397-08002B2CF9AE}" pid="6" name="MSIP_Label_fb5e2db6-eecf-4aa2-8fc3-174bf94bce19_SiteId">
    <vt:lpwstr>ceb177bf-013b-49ab-8a9c-4abce32afc1e</vt:lpwstr>
  </property>
  <property fmtid="{D5CDD505-2E9C-101B-9397-08002B2CF9AE}" pid="7" name="MSIP_Label_fb5e2db6-eecf-4aa2-8fc3-174bf94bce19_ActionId">
    <vt:lpwstr>431e4224-2e4a-41eb-a4aa-e394bb41e587</vt:lpwstr>
  </property>
  <property fmtid="{D5CDD505-2E9C-101B-9397-08002B2CF9AE}" pid="8" name="MSIP_Label_fb5e2db6-eecf-4aa2-8fc3-174bf94bce19_ContentBits">
    <vt:lpwstr>2</vt:lpwstr>
  </property>
</Properties>
</file>